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72" r:id="rId3"/>
    <p:sldId id="288" r:id="rId4"/>
    <p:sldId id="286" r:id="rId5"/>
    <p:sldId id="291" r:id="rId6"/>
    <p:sldId id="290" r:id="rId7"/>
    <p:sldId id="295" r:id="rId8"/>
    <p:sldId id="296" r:id="rId9"/>
    <p:sldId id="298" r:id="rId10"/>
    <p:sldId id="297" r:id="rId11"/>
    <p:sldId id="299" r:id="rId12"/>
    <p:sldId id="280" r:id="rId13"/>
    <p:sldId id="281" r:id="rId14"/>
    <p:sldId id="276" r:id="rId15"/>
    <p:sldId id="277" r:id="rId16"/>
    <p:sldId id="278" r:id="rId17"/>
    <p:sldId id="279" r:id="rId18"/>
    <p:sldId id="282" r:id="rId19"/>
    <p:sldId id="283" r:id="rId20"/>
    <p:sldId id="300" r:id="rId21"/>
    <p:sldId id="301" r:id="rId22"/>
    <p:sldId id="305" r:id="rId23"/>
    <p:sldId id="302" r:id="rId24"/>
    <p:sldId id="306" r:id="rId25"/>
    <p:sldId id="303" r:id="rId26"/>
    <p:sldId id="304" r:id="rId27"/>
    <p:sldId id="307" r:id="rId28"/>
    <p:sldId id="30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2253" autoAdjust="0"/>
  </p:normalViewPr>
  <p:slideViewPr>
    <p:cSldViewPr snapToGrid="0">
      <p:cViewPr varScale="1">
        <p:scale>
          <a:sx n="76" d="100"/>
          <a:sy n="76" d="100"/>
        </p:scale>
        <p:origin x="16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cQycwL74X7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1029116"/>
          </a:xfrm>
        </p:spPr>
        <p:txBody>
          <a:bodyPr/>
          <a:lstStyle/>
          <a:p>
            <a:r>
              <a:rPr lang="en-US" dirty="0" err="1" smtClean="0"/>
              <a:t>Tourette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591098"/>
            <a:ext cx="6217920" cy="198674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Is It a Laughing Matter?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17320" y="4261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By Alexis </a:t>
            </a:r>
            <a:r>
              <a:rPr lang="en-US" dirty="0" err="1" smtClean="0"/>
              <a:t>Huefner</a:t>
            </a:r>
            <a:r>
              <a:rPr lang="en-US" dirty="0" smtClean="0"/>
              <a:t>, Brandon Peterson, Daniel Bye, </a:t>
            </a:r>
            <a:r>
              <a:rPr lang="en-US" dirty="0" err="1" smtClean="0"/>
              <a:t>Margrethe</a:t>
            </a:r>
            <a:r>
              <a:rPr lang="en-US" dirty="0" smtClean="0"/>
              <a:t> </a:t>
            </a:r>
            <a:r>
              <a:rPr lang="en-US" dirty="0" err="1" smtClean="0"/>
              <a:t>Montanares</a:t>
            </a:r>
            <a:r>
              <a:rPr lang="en-US" dirty="0" smtClean="0"/>
              <a:t>, and Sara 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p:transition spd="med"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48" y="1333500"/>
            <a:ext cx="9601200" cy="1257300"/>
          </a:xfrm>
        </p:spPr>
        <p:txBody>
          <a:bodyPr/>
          <a:lstStyle/>
          <a:p>
            <a:pPr algn="ctr"/>
            <a:r>
              <a:rPr lang="en-US" dirty="0" smtClean="0"/>
              <a:t>Living with Tourette Syndrome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5038" y="3491347"/>
            <a:ext cx="354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Through the eyes of a comedian…</a:t>
            </a:r>
            <a:endParaRPr lang="en-US" sz="2800" dirty="0"/>
          </a:p>
        </p:txBody>
      </p:sp>
      <p:pic>
        <p:nvPicPr>
          <p:cNvPr id="7" name="Picture 6" descr="strange-behaviour-tourettes-and-other-disor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3280929"/>
            <a:ext cx="4127732" cy="2321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5317" y="5602778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www.watchdocumentary.tv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Particular Brand of Comedy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4337304" cy="4267200"/>
          </a:xfrm>
        </p:spPr>
        <p:txBody>
          <a:bodyPr/>
          <a:lstStyle/>
          <a:p>
            <a:r>
              <a:rPr lang="en-US" sz="2800" dirty="0" smtClean="0"/>
              <a:t>Comedian Samuel J. </a:t>
            </a:r>
            <a:r>
              <a:rPr lang="en-US" sz="2800" dirty="0" err="1" smtClean="0"/>
              <a:t>Comroe</a:t>
            </a:r>
            <a:r>
              <a:rPr lang="en-US" sz="2800" dirty="0" smtClean="0"/>
              <a:t> uses his disability as a source of comedy</a:t>
            </a:r>
          </a:p>
          <a:p>
            <a:r>
              <a:rPr lang="en-US" sz="2800" dirty="0" smtClean="0"/>
              <a:t>He sees himself as he is; he does not try to hide his disability</a:t>
            </a:r>
          </a:p>
          <a:p>
            <a:endParaRPr lang="en-US" sz="2800" dirty="0" smtClean="0"/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260" y="1905000"/>
            <a:ext cx="4882340" cy="3265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14922" y="5170136"/>
            <a:ext cx="2381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laughstub.com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Particular Brand of Comedy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 uses observational and self-deprecating humor to focus on his life with </a:t>
            </a:r>
            <a:r>
              <a:rPr lang="en-US" sz="2800" dirty="0" err="1" smtClean="0"/>
              <a:t>Tourette’s</a:t>
            </a:r>
            <a:r>
              <a:rPr lang="en-US" sz="2800" dirty="0" smtClean="0"/>
              <a:t> rather than hiding from it</a:t>
            </a:r>
          </a:p>
          <a:p>
            <a:r>
              <a:rPr lang="en-US" sz="2800" dirty="0" smtClean="0"/>
              <a:t>Click the link below to see Samuel’s take on his disability </a:t>
            </a:r>
          </a:p>
          <a:p>
            <a:r>
              <a:rPr lang="en-US" sz="2800" dirty="0" smtClean="0">
                <a:hlinkClick r:id="rId2"/>
              </a:rPr>
              <a:t>Samuel J </a:t>
            </a:r>
            <a:r>
              <a:rPr lang="en-US" sz="2800" dirty="0" err="1" smtClean="0">
                <a:hlinkClick r:id="rId2"/>
              </a:rPr>
              <a:t>Comroe</a:t>
            </a:r>
            <a:r>
              <a:rPr lang="en-US" sz="2800" dirty="0" smtClean="0">
                <a:hlinkClick r:id="rId2"/>
              </a:rPr>
              <a:t> on Conan - Twitchy </a:t>
            </a:r>
            <a:r>
              <a:rPr lang="en-US" sz="2800" dirty="0" err="1" smtClean="0">
                <a:hlinkClick r:id="rId2"/>
              </a:rPr>
              <a:t>Tourettes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 descr="K_tourette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4037" y="4422198"/>
            <a:ext cx="4152900" cy="1504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5334" y="5878749"/>
            <a:ext cx="2341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kidshealth.org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Samuel was diagnosed with </a:t>
            </a:r>
            <a:r>
              <a:rPr lang="en-US" sz="2800" dirty="0" err="1" smtClean="0"/>
              <a:t>Tourette’s</a:t>
            </a:r>
            <a:r>
              <a:rPr lang="en-US" sz="2800" dirty="0" smtClean="0"/>
              <a:t> Syndrome in the third grade</a:t>
            </a:r>
          </a:p>
          <a:p>
            <a:r>
              <a:rPr lang="en-US" sz="2800" dirty="0" smtClean="0"/>
              <a:t>Although his family was large and loving, school was hard for Samuel</a:t>
            </a:r>
          </a:p>
          <a:p>
            <a:r>
              <a:rPr lang="en-US" sz="2800" dirty="0" smtClean="0"/>
              <a:t>He was teased and bullied throughout his early school years</a:t>
            </a:r>
          </a:p>
        </p:txBody>
      </p:sp>
      <p:pic>
        <p:nvPicPr>
          <p:cNvPr id="5" name="Content Placeholder 4" descr="baseballt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88200" y="1905000"/>
            <a:ext cx="2844800" cy="4267200"/>
          </a:xfrm>
        </p:spPr>
      </p:pic>
      <p:sp>
        <p:nvSpPr>
          <p:cNvPr id="4" name="Rectangle 3"/>
          <p:cNvSpPr/>
          <p:nvPr/>
        </p:nvSpPr>
        <p:spPr>
          <a:xfrm>
            <a:off x="7778857" y="6123801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youtube.com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pic>
        <p:nvPicPr>
          <p:cNvPr id="5" name="Content Placeholder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752725"/>
            <a:ext cx="4572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Samuel moved to a new school as a freshman and decided to be a new person</a:t>
            </a:r>
          </a:p>
          <a:p>
            <a:r>
              <a:rPr lang="en-US" sz="2800" dirty="0" smtClean="0"/>
              <a:t>Instead of letting everyone laugh </a:t>
            </a:r>
            <a:r>
              <a:rPr lang="en-US" sz="2800" i="1" dirty="0" smtClean="0"/>
              <a:t>at</a:t>
            </a:r>
            <a:r>
              <a:rPr lang="en-US" sz="2800" dirty="0" smtClean="0"/>
              <a:t> him he laughed </a:t>
            </a:r>
            <a:r>
              <a:rPr lang="en-US" sz="2800" i="1" dirty="0" smtClean="0"/>
              <a:t>with</a:t>
            </a:r>
            <a:r>
              <a:rPr lang="en-US" sz="2800" dirty="0" smtClean="0"/>
              <a:t> them</a:t>
            </a:r>
          </a:p>
          <a:p>
            <a:r>
              <a:rPr lang="en-US" sz="2800" dirty="0" smtClean="0"/>
              <a:t>This lead to his future as a stand up comedian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65423" y="5324475"/>
            <a:ext cx="2301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laffdown.com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Samuel started his career as a stand-up comedian early</a:t>
            </a:r>
          </a:p>
          <a:p>
            <a:r>
              <a:rPr lang="en-US" sz="2600" dirty="0" smtClean="0"/>
              <a:t>During his junior year of high school, he got permission to do stand-up comedy in the school auditorium during lunch</a:t>
            </a:r>
          </a:p>
          <a:p>
            <a:r>
              <a:rPr lang="en-US" sz="2600" dirty="0" smtClean="0"/>
              <a:t>He charged 50 cents per person and donated the proceeds to his class</a:t>
            </a:r>
            <a:endParaRPr lang="en-US" sz="2600" dirty="0"/>
          </a:p>
        </p:txBody>
      </p:sp>
      <p:pic>
        <p:nvPicPr>
          <p:cNvPr id="5" name="Content Placeholder 4" descr="samuel010610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74591" y="1762297"/>
            <a:ext cx="3828935" cy="3828935"/>
          </a:xfrm>
        </p:spPr>
      </p:pic>
      <p:sp>
        <p:nvSpPr>
          <p:cNvPr id="4" name="Rectangle 3"/>
          <p:cNvSpPr/>
          <p:nvPr/>
        </p:nvSpPr>
        <p:spPr>
          <a:xfrm>
            <a:off x="7291703" y="5591232"/>
            <a:ext cx="3611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preferredparkingcomedytour.com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Life</a:t>
            </a:r>
            <a:endParaRPr lang="en-US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74047" y="1961804"/>
            <a:ext cx="2680586" cy="39556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Samuel attended community college but soon decided that he wanted to be a comedian professionally</a:t>
            </a:r>
          </a:p>
          <a:p>
            <a:r>
              <a:rPr lang="en-US" sz="2400" dirty="0" smtClean="0"/>
              <a:t>He became a regular at Flappers Comedy Club in Burbank, CA and continues to headline there today</a:t>
            </a:r>
          </a:p>
          <a:p>
            <a:r>
              <a:rPr lang="en-US" sz="2400" dirty="0" smtClean="0"/>
              <a:t>He has won numerous comedy competitions, has been on national talk shows, and plays shows around the nation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85449" y="5895201"/>
            <a:ext cx="216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tyoobe.com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amazing thing about Samuel is his ability to take what, for many, is an embarrassing disability and turn it into a career</a:t>
            </a:r>
          </a:p>
          <a:p>
            <a:r>
              <a:rPr lang="en-US" sz="2800" dirty="0" smtClean="0"/>
              <a:t>Some people might say that by making fun of himself, he is making light of a serious disease</a:t>
            </a:r>
          </a:p>
        </p:txBody>
      </p:sp>
      <p:pic>
        <p:nvPicPr>
          <p:cNvPr id="9" name="Content Placeholder 8" descr="samu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8219209" y="6123801"/>
            <a:ext cx="27027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qroquis.qronicle.net</a:t>
            </a:r>
          </a:p>
        </p:txBody>
      </p:sp>
    </p:spTree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Inspiration </a:t>
            </a:r>
            <a:endParaRPr lang="en-US" dirty="0"/>
          </a:p>
        </p:txBody>
      </p:sp>
      <p:pic>
        <p:nvPicPr>
          <p:cNvPr id="5" name="Content Placeholder 4" descr="sjc_conansittingpicture0409131228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3209" y="1628251"/>
            <a:ext cx="3777183" cy="46631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reality he has adapted his environment to fit his needs and has created a life in which he is happy and successful 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163550" y="5068850"/>
            <a:ext cx="233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flappcast.com</a:t>
            </a: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67740"/>
            <a:ext cx="9601200" cy="1257300"/>
          </a:xfrm>
        </p:spPr>
        <p:txBody>
          <a:bodyPr/>
          <a:lstStyle/>
          <a:p>
            <a:pPr algn="ctr"/>
            <a:r>
              <a:rPr lang="en-US" dirty="0" smtClean="0"/>
              <a:t>What Did We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68" y="2417065"/>
            <a:ext cx="2997864" cy="3044952"/>
          </a:xfrm>
        </p:spPr>
      </p:pic>
      <p:sp>
        <p:nvSpPr>
          <p:cNvPr id="3" name="Rectangle 2"/>
          <p:cNvSpPr/>
          <p:nvPr/>
        </p:nvSpPr>
        <p:spPr>
          <a:xfrm>
            <a:off x="5313217" y="5462017"/>
            <a:ext cx="2281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Stubhub.com</a:t>
            </a:r>
          </a:p>
        </p:txBody>
      </p:sp>
    </p:spTree>
    <p:extLst>
      <p:ext uri="{BB962C8B-B14F-4D97-AF65-F5344CB8AC3E}">
        <p14:creationId xmlns:p14="http://schemas.microsoft.com/office/powerpoint/2010/main" val="19335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Tourette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971288" cy="4267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Tourette syndrome (TS) is a neurological disorder characterized by repetitive, stereotyped, involuntary movements and vocalizations called tics </a:t>
            </a:r>
          </a:p>
          <a:p>
            <a:r>
              <a:rPr lang="en-US" sz="2800" dirty="0"/>
              <a:t>The disorder is named after Dr. Georges Gilles de la Tourette</a:t>
            </a:r>
          </a:p>
          <a:p>
            <a:r>
              <a:rPr lang="en-US" sz="2800" dirty="0"/>
              <a:t>An inherited neurological </a:t>
            </a:r>
            <a:r>
              <a:rPr lang="en-US" sz="2800" dirty="0" smtClean="0"/>
              <a:t>disorder</a:t>
            </a:r>
            <a:endParaRPr lang="en-US" sz="2800" dirty="0"/>
          </a:p>
        </p:txBody>
      </p:sp>
      <p:pic>
        <p:nvPicPr>
          <p:cNvPr id="6" name="Picture 2" descr="http://thenewmtprivate.files.wordpress.com/2011/11/tourette-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0982" y="1905000"/>
            <a:ext cx="3328210" cy="348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457104"/>
      </p:ext>
    </p:extLst>
  </p:cSld>
  <p:clrMapOvr>
    <a:masterClrMapping/>
  </p:clrMapOvr>
  <p:transition spd="med" advTm="13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907424"/>
          </a:xfrm>
        </p:spPr>
        <p:txBody>
          <a:bodyPr/>
          <a:lstStyle/>
          <a:p>
            <a:r>
              <a:rPr lang="en-US" dirty="0" smtClean="0"/>
              <a:t>About People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971" y="1736524"/>
            <a:ext cx="7529285" cy="4343401"/>
          </a:xfrm>
        </p:spPr>
        <p:txBody>
          <a:bodyPr>
            <a:noAutofit/>
          </a:bodyPr>
          <a:lstStyle/>
          <a:p>
            <a:r>
              <a:rPr lang="en-US" sz="3200" dirty="0"/>
              <a:t>People with disabilities sometimes have to embrace their differences rather than ignore them to live a full and happy life.</a:t>
            </a:r>
          </a:p>
          <a:p>
            <a:r>
              <a:rPr lang="en-US" sz="3200" dirty="0" smtClean="0"/>
              <a:t>They are </a:t>
            </a:r>
            <a:r>
              <a:rPr lang="en-US" sz="3200" dirty="0"/>
              <a:t>often stereotyped by society, which limits their opportunities in life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66" y="1503263"/>
            <a:ext cx="3567946" cy="3446635"/>
          </a:xfrm>
        </p:spPr>
      </p:pic>
      <p:sp>
        <p:nvSpPr>
          <p:cNvPr id="4" name="Rectangle 3"/>
          <p:cNvSpPr/>
          <p:nvPr/>
        </p:nvSpPr>
        <p:spPr>
          <a:xfrm>
            <a:off x="9534321" y="4988137"/>
            <a:ext cx="2282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wikipedia.org</a:t>
            </a:r>
          </a:p>
        </p:txBody>
      </p:sp>
    </p:spTree>
    <p:extLst>
      <p:ext uri="{BB962C8B-B14F-4D97-AF65-F5344CB8AC3E}">
        <p14:creationId xmlns:p14="http://schemas.microsoft.com/office/powerpoint/2010/main" val="34754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People with Disabilities</a:t>
            </a:r>
            <a:endParaRPr lang="en-US" dirty="0"/>
          </a:p>
        </p:txBody>
      </p:sp>
      <p:pic>
        <p:nvPicPr>
          <p:cNvPr id="5" name="Content Placeholder 4" descr="see-the-person-not-the-disabil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7898" y="2349832"/>
            <a:ext cx="4189615" cy="29925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393" y="2061556"/>
            <a:ext cx="6291349" cy="4276898"/>
          </a:xfrm>
        </p:spPr>
        <p:txBody>
          <a:bodyPr/>
          <a:lstStyle/>
          <a:p>
            <a:r>
              <a:rPr lang="en-US" sz="3200" dirty="0" smtClean="0"/>
              <a:t>What society has labeled a “disability” can really be and extraordinary gift. </a:t>
            </a:r>
          </a:p>
          <a:p>
            <a:r>
              <a:rPr lang="en-US" sz="3200" dirty="0" smtClean="0"/>
              <a:t>People with disabilities are often overlooked in our society, but all of them have something to offer, whether it's making others laugh or solving the mysteries of the universe.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4724" y="5342415"/>
            <a:ext cx="316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courtesy of www.nevadaddcouncil.org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172356"/>
            <a:ext cx="11607800" cy="1473563"/>
          </a:xfrm>
        </p:spPr>
        <p:txBody>
          <a:bodyPr/>
          <a:lstStyle/>
          <a:p>
            <a:pPr algn="ctr"/>
            <a:r>
              <a:rPr lang="en-US" dirty="0" smtClean="0"/>
              <a:t>About the Group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6" y="2401206"/>
            <a:ext cx="3095159" cy="3012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172" y="2094807"/>
            <a:ext cx="8109857" cy="4048364"/>
          </a:xfrm>
        </p:spPr>
        <p:txBody>
          <a:bodyPr>
            <a:normAutofit/>
          </a:bodyPr>
          <a:lstStyle/>
          <a:p>
            <a:r>
              <a:rPr lang="en-US" sz="2800" dirty="0"/>
              <a:t>Group work can be </a:t>
            </a:r>
            <a:r>
              <a:rPr lang="en-US" sz="2800" dirty="0" smtClean="0"/>
              <a:t>difficult, </a:t>
            </a:r>
            <a:r>
              <a:rPr lang="en-US" sz="2800" dirty="0"/>
              <a:t>especially </a:t>
            </a:r>
            <a:r>
              <a:rPr lang="en-US" sz="2800" dirty="0" smtClean="0"/>
              <a:t>online!  But </a:t>
            </a:r>
            <a:r>
              <a:rPr lang="en-US" sz="2800" dirty="0"/>
              <a:t>when everyone is striving to do </a:t>
            </a:r>
            <a:r>
              <a:rPr lang="en-US" sz="2800" dirty="0" smtClean="0"/>
              <a:t>their </a:t>
            </a:r>
            <a:r>
              <a:rPr lang="en-US" sz="2800" dirty="0"/>
              <a:t>best things will get done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Communication is much easier face to face.  </a:t>
            </a:r>
            <a:r>
              <a:rPr lang="en-US" sz="2800" dirty="0"/>
              <a:t>W</a:t>
            </a:r>
            <a:r>
              <a:rPr lang="en-US" sz="2800" dirty="0" smtClean="0"/>
              <a:t>hen organizing and working on a group project is limited strictly to digital media it is  essential to have good, clear communication to avoid confusion.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6856" y="5413827"/>
            <a:ext cx="2170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Forbes.com</a:t>
            </a:r>
          </a:p>
        </p:txBody>
      </p:sp>
    </p:spTree>
    <p:extLst>
      <p:ext uri="{BB962C8B-B14F-4D97-AF65-F5344CB8AC3E}">
        <p14:creationId xmlns:p14="http://schemas.microsoft.com/office/powerpoint/2010/main" val="12460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Group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28552"/>
            <a:ext cx="6618316" cy="42436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Without clear goals and commitments, the group process can be quite frustrating, but once a dynamic is established, the varying personalities and strengths can be harnessed and utilized in great ways.</a:t>
            </a:r>
          </a:p>
          <a:p>
            <a:r>
              <a:rPr lang="en-US" sz="2800" dirty="0" smtClean="0"/>
              <a:t>In the end what really mattered was that we all pulled our weight to create something good.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 descr="group-dynamics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47013" y="2477834"/>
            <a:ext cx="3790950" cy="2426208"/>
          </a:xfrm>
        </p:spPr>
      </p:pic>
      <p:sp>
        <p:nvSpPr>
          <p:cNvPr id="6" name="TextBox 5"/>
          <p:cNvSpPr txBox="1"/>
          <p:nvPr/>
        </p:nvSpPr>
        <p:spPr>
          <a:xfrm>
            <a:off x="8955497" y="4904042"/>
            <a:ext cx="2682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courtesy of trendsupdates.com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419100"/>
            <a:ext cx="10914743" cy="843643"/>
          </a:xfrm>
        </p:spPr>
        <p:txBody>
          <a:bodyPr/>
          <a:lstStyle/>
          <a:p>
            <a:r>
              <a:rPr lang="en-US" dirty="0" smtClean="0"/>
              <a:t>This Group’s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486" y="2081560"/>
            <a:ext cx="4865914" cy="33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used majority rules to make decisions. Suggestions were made and if everyone </a:t>
            </a:r>
            <a:r>
              <a:rPr lang="en-US" sz="2800" dirty="0" smtClean="0"/>
              <a:t>agreed, </a:t>
            </a:r>
            <a:r>
              <a:rPr lang="en-US" sz="2800" dirty="0"/>
              <a:t>then it was chosen. We tried to </a:t>
            </a:r>
            <a:r>
              <a:rPr lang="en-US" sz="2800" dirty="0" smtClean="0"/>
              <a:t>discuss and give </a:t>
            </a:r>
            <a:r>
              <a:rPr lang="en-US" sz="2800" dirty="0"/>
              <a:t>the option to discuss every aspect of the project before a decision was made. 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081560"/>
            <a:ext cx="4963886" cy="3303240"/>
          </a:xfrm>
        </p:spPr>
      </p:pic>
      <p:sp>
        <p:nvSpPr>
          <p:cNvPr id="4" name="Rectangle 3"/>
          <p:cNvSpPr/>
          <p:nvPr/>
        </p:nvSpPr>
        <p:spPr>
          <a:xfrm>
            <a:off x="9296077" y="5384800"/>
            <a:ext cx="2170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Forbes.com</a:t>
            </a:r>
          </a:p>
        </p:txBody>
      </p:sp>
    </p:spTree>
    <p:extLst>
      <p:ext uri="{BB962C8B-B14F-4D97-AF65-F5344CB8AC3E}">
        <p14:creationId xmlns:p14="http://schemas.microsoft.com/office/powerpoint/2010/main" val="14737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72752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1" y="1611086"/>
            <a:ext cx="4340406" cy="28883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245" y="1029195"/>
            <a:ext cx="6734628" cy="450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Tourette's Syndrome is a very serious neurological disease affecting about 0.3 % of the population.  Ticks, muscle spasms, involuntary movements, uncontrollable swearing, aggressive behavior and lack of restraint are just a few of the symptoms that coincide with Tourette’s Syndrome.  And there is no cure.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2264" y="4499429"/>
            <a:ext cx="2261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courtesy of askmen.com</a:t>
            </a:r>
          </a:p>
        </p:txBody>
      </p:sp>
    </p:spTree>
    <p:extLst>
      <p:ext uri="{BB962C8B-B14F-4D97-AF65-F5344CB8AC3E}">
        <p14:creationId xmlns:p14="http://schemas.microsoft.com/office/powerpoint/2010/main" val="31673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18" y="1905000"/>
            <a:ext cx="7331826" cy="4267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 smtClean="0"/>
              <a:t>While this disease may seem like a life inhibiting disability, many people with </a:t>
            </a:r>
            <a:r>
              <a:rPr lang="en-US" sz="3200" dirty="0" err="1" smtClean="0"/>
              <a:t>Tourette’s</a:t>
            </a:r>
            <a:r>
              <a:rPr lang="en-US" sz="3200" dirty="0" smtClean="0"/>
              <a:t> syndrome are leading happy and successful lives.  Even with the odds stacked against them, they have turned their condition from a disability into a strength.  They aren’t held back by the limitations of an illness, but instead excel with it, and because of it.  </a:t>
            </a:r>
          </a:p>
          <a:p>
            <a:endParaRPr lang="en-US" dirty="0"/>
          </a:p>
        </p:txBody>
      </p:sp>
      <p:pic>
        <p:nvPicPr>
          <p:cNvPr id="5" name="Content Placeholder 4" descr="d0f06f315ec70f35653ab3bdfd0a2d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47754" y="2460567"/>
            <a:ext cx="2986029" cy="2530533"/>
          </a:xfrm>
        </p:spPr>
      </p:pic>
      <p:sp>
        <p:nvSpPr>
          <p:cNvPr id="6" name="TextBox 5"/>
          <p:cNvSpPr txBox="1"/>
          <p:nvPr/>
        </p:nvSpPr>
        <p:spPr>
          <a:xfrm>
            <a:off x="8323884" y="4991100"/>
            <a:ext cx="290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courtesy of healthresource4u.com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4" y="2220883"/>
            <a:ext cx="6784571" cy="303276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 smtClean="0"/>
              <a:t>You must ask yourself:</a:t>
            </a:r>
          </a:p>
          <a:p>
            <a:pPr indent="0" algn="ctr">
              <a:buNone/>
            </a:pPr>
            <a:r>
              <a:rPr lang="en-US" sz="3600" dirty="0" smtClean="0"/>
              <a:t> Is </a:t>
            </a:r>
            <a:r>
              <a:rPr lang="en-US" sz="3600" dirty="0" err="1" smtClean="0"/>
              <a:t>Tourette</a:t>
            </a:r>
            <a:r>
              <a:rPr lang="en-US" sz="3600" dirty="0" smtClean="0"/>
              <a:t> Syndrome a laughing matter? </a:t>
            </a:r>
          </a:p>
          <a:p>
            <a:pPr indent="0" algn="ctr">
              <a:buNone/>
            </a:pPr>
            <a:r>
              <a:rPr lang="en-US" sz="3600" dirty="0" smtClean="0"/>
              <a:t> Perhaps Samuel J. </a:t>
            </a:r>
            <a:r>
              <a:rPr lang="en-US" sz="3600" dirty="0" err="1" smtClean="0"/>
              <a:t>Comroe</a:t>
            </a:r>
            <a:r>
              <a:rPr lang="en-US" sz="3600" dirty="0" smtClean="0"/>
              <a:t> answered that question for us.</a:t>
            </a:r>
            <a:endParaRPr lang="en-US" sz="3600" dirty="0"/>
          </a:p>
        </p:txBody>
      </p:sp>
      <p:pic>
        <p:nvPicPr>
          <p:cNvPr id="4" name="Picture 3" descr="life-is-better-when-youre-laug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996" y="1379912"/>
            <a:ext cx="3815098" cy="4422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8207" y="5802283"/>
            <a:ext cx="255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mage courtesy of quotesforest.com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1904998"/>
            <a:ext cx="9933433" cy="4191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125 </a:t>
            </a:r>
            <a:r>
              <a:rPr lang="en-US" dirty="0"/>
              <a:t>Years </a:t>
            </a:r>
            <a:r>
              <a:rPr lang="en-US" dirty="0" smtClean="0"/>
              <a:t>of</a:t>
            </a:r>
            <a:r>
              <a:rPr lang="en-US" dirty="0"/>
              <a:t> Tourette </a:t>
            </a:r>
            <a:r>
              <a:rPr lang="en-US" dirty="0" smtClean="0"/>
              <a:t>Syndrome. </a:t>
            </a:r>
            <a:r>
              <a:rPr lang="en-US" dirty="0"/>
              <a:t>(</a:t>
            </a:r>
            <a:r>
              <a:rPr lang="en-US" dirty="0" smtClean="0"/>
              <a:t>2010).</a:t>
            </a:r>
            <a:r>
              <a:rPr lang="en-US" dirty="0"/>
              <a:t> Retrieved February 9, 2015, from http://</a:t>
            </a:r>
            <a:r>
              <a:rPr lang="en-US" dirty="0" smtClean="0"/>
              <a:t>www.tsa-usa.org/Medical/history.html</a:t>
            </a:r>
            <a:endParaRPr lang="en-US" dirty="0"/>
          </a:p>
          <a:p>
            <a:r>
              <a:rPr lang="en-US" dirty="0"/>
              <a:t>20 facts about Tourette Syndrome you may or may not know. (</a:t>
            </a:r>
            <a:r>
              <a:rPr lang="en-US" dirty="0" smtClean="0"/>
              <a:t>2012). </a:t>
            </a:r>
            <a:r>
              <a:rPr lang="en-US" dirty="0"/>
              <a:t>Retrieved February 9, 2015, from </a:t>
            </a:r>
            <a:r>
              <a:rPr lang="en-US" dirty="0" smtClean="0"/>
              <a:t>http</a:t>
            </a:r>
            <a:r>
              <a:rPr lang="en-US" dirty="0"/>
              <a:t>://www.njcts.org/tsparents/20-facts-about-tourette-syndrome-you-may-or-may-not-know</a:t>
            </a:r>
          </a:p>
          <a:p>
            <a:r>
              <a:rPr lang="en-US" dirty="0"/>
              <a:t>Tourette Syndrome Fact Sheet. (</a:t>
            </a:r>
            <a:r>
              <a:rPr lang="en-US" dirty="0" smtClean="0"/>
              <a:t>2012). </a:t>
            </a:r>
            <a:r>
              <a:rPr lang="en-US" dirty="0"/>
              <a:t>Retrieved February 13, 2015, </a:t>
            </a:r>
            <a:r>
              <a:rPr lang="en-US" dirty="0" smtClean="0"/>
              <a:t>from http</a:t>
            </a:r>
            <a:r>
              <a:rPr lang="en-US" dirty="0"/>
              <a:t>://</a:t>
            </a:r>
            <a:r>
              <a:rPr lang="en-US" dirty="0" smtClean="0"/>
              <a:t>www.ninds.nih.gov/disorders/tourette/detail_tourette.htm</a:t>
            </a:r>
          </a:p>
          <a:p>
            <a:r>
              <a:rPr lang="en-US" dirty="0" err="1"/>
              <a:t>Comroe</a:t>
            </a:r>
            <a:r>
              <a:rPr lang="en-US" dirty="0"/>
              <a:t>, Samuel J. (2012). </a:t>
            </a:r>
            <a:r>
              <a:rPr lang="en-US" i="1" dirty="0"/>
              <a:t>Biography. </a:t>
            </a:r>
            <a:r>
              <a:rPr lang="en-US" dirty="0" smtClean="0"/>
              <a:t>Retrieved from  http</a:t>
            </a:r>
            <a:r>
              <a:rPr lang="en-US" dirty="0"/>
              <a:t>://samueljcomroe.com/newsite/about-me/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Tourette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904999"/>
            <a:ext cx="8300664" cy="3961545"/>
          </a:xfrm>
        </p:spPr>
        <p:txBody>
          <a:bodyPr>
            <a:noAutofit/>
          </a:bodyPr>
          <a:lstStyle/>
          <a:p>
            <a:r>
              <a:rPr lang="en-US" sz="2800" dirty="0"/>
              <a:t>3 in every 1,000 children of school age (6-17) have the disorder in U.S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No two people with TS will have the same tics</a:t>
            </a:r>
          </a:p>
          <a:p>
            <a:r>
              <a:rPr lang="en-US" sz="2800" dirty="0" smtClean="0"/>
              <a:t>Tics usually start around the age of 5 to 10 years old</a:t>
            </a:r>
          </a:p>
          <a:p>
            <a:r>
              <a:rPr lang="en-US" sz="2800" dirty="0" smtClean="0"/>
              <a:t>Tics are usually worse during times of stress or excitement and improve with calm and focus</a:t>
            </a:r>
          </a:p>
          <a:p>
            <a:r>
              <a:rPr lang="en-US" sz="2800" dirty="0" smtClean="0"/>
              <a:t>There is no cure for 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1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Tourette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nervous system disorder involving repetitive </a:t>
            </a:r>
            <a:r>
              <a:rPr lang="en-US" sz="2800" dirty="0" smtClean="0"/>
              <a:t>movements or </a:t>
            </a:r>
            <a:r>
              <a:rPr lang="en-US" sz="2800" dirty="0"/>
              <a:t>unwanted </a:t>
            </a:r>
            <a:r>
              <a:rPr lang="en-US" sz="2800" dirty="0" smtClean="0"/>
              <a:t>sounds</a:t>
            </a:r>
          </a:p>
          <a:p>
            <a:r>
              <a:rPr lang="en-US" sz="2800" dirty="0"/>
              <a:t>People are born with this </a:t>
            </a:r>
            <a:r>
              <a:rPr lang="en-US" sz="2800" dirty="0" smtClean="0"/>
              <a:t>syndrome affecting </a:t>
            </a:r>
            <a:r>
              <a:rPr lang="en-US" sz="2800" dirty="0"/>
              <a:t>the nervous system in the </a:t>
            </a:r>
            <a:r>
              <a:rPr lang="en-US" sz="2800" dirty="0" smtClean="0"/>
              <a:t>brain</a:t>
            </a:r>
          </a:p>
          <a:p>
            <a:r>
              <a:rPr lang="en-US" sz="2800" dirty="0" smtClean="0"/>
              <a:t>Many possible symptoms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324100"/>
            <a:ext cx="4572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96012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Repetitive movements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nvoluntary </a:t>
            </a:r>
            <a:r>
              <a:rPr lang="en-US" sz="2800" dirty="0"/>
              <a:t>imitation of someone else's </a:t>
            </a:r>
            <a:r>
              <a:rPr lang="en-US" sz="2800" dirty="0" smtClean="0"/>
              <a:t>movements</a:t>
            </a:r>
          </a:p>
          <a:p>
            <a:r>
              <a:rPr lang="en-US" sz="2800" dirty="0" smtClean="0"/>
              <a:t>Meaningless </a:t>
            </a:r>
            <a:r>
              <a:rPr lang="en-US" sz="2800" dirty="0"/>
              <a:t>repetition of own </a:t>
            </a:r>
            <a:r>
              <a:rPr lang="en-US" sz="2800" dirty="0" smtClean="0"/>
              <a:t>words or nonsense words</a:t>
            </a:r>
          </a:p>
          <a:p>
            <a:r>
              <a:rPr lang="en-US" sz="2800" dirty="0" smtClean="0"/>
              <a:t>Lack </a:t>
            </a:r>
            <a:r>
              <a:rPr lang="en-US" sz="2800" dirty="0"/>
              <a:t>of restraint, </a:t>
            </a:r>
            <a:r>
              <a:rPr lang="en-US" sz="2800" dirty="0" smtClean="0"/>
              <a:t>hyperactivity, or impulsivity</a:t>
            </a:r>
          </a:p>
          <a:p>
            <a:r>
              <a:rPr lang="en-US" sz="2800" dirty="0" smtClean="0"/>
              <a:t>Swearing </a:t>
            </a:r>
            <a:r>
              <a:rPr lang="en-US" sz="2800" dirty="0"/>
              <a:t>uncontrollably</a:t>
            </a:r>
          </a:p>
          <a:p>
            <a:r>
              <a:rPr lang="en-US" sz="2800" dirty="0" smtClean="0"/>
              <a:t>Aggressive </a:t>
            </a:r>
            <a:r>
              <a:rPr lang="en-US" sz="2800" dirty="0"/>
              <a:t>or compulsive </a:t>
            </a:r>
            <a:r>
              <a:rPr lang="en-US" sz="2800" dirty="0" smtClean="0"/>
              <a:t>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8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Symptoms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666523"/>
            <a:ext cx="4572000" cy="274415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Tics</a:t>
            </a:r>
          </a:p>
          <a:p>
            <a:r>
              <a:rPr lang="en-US" sz="2800" dirty="0"/>
              <a:t>Jerking muscle spasms</a:t>
            </a:r>
          </a:p>
          <a:p>
            <a:r>
              <a:rPr lang="en-US" sz="2800" dirty="0"/>
              <a:t>Involuntary movements</a:t>
            </a:r>
          </a:p>
          <a:p>
            <a:r>
              <a:rPr lang="en-US" sz="2800" dirty="0"/>
              <a:t>Difficulty with bodily movement</a:t>
            </a:r>
          </a:p>
          <a:p>
            <a:r>
              <a:rPr lang="en-US" sz="2800" dirty="0"/>
              <a:t>Involuntary muscle contraction</a:t>
            </a:r>
          </a:p>
          <a:p>
            <a:r>
              <a:rPr lang="en-US" sz="2800" dirty="0"/>
              <a:t>Increased muscle </a:t>
            </a:r>
            <a:r>
              <a:rPr lang="en-US" sz="2800" dirty="0" smtClean="0"/>
              <a:t>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3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and Other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Excitement</a:t>
            </a:r>
          </a:p>
          <a:p>
            <a:r>
              <a:rPr lang="en-US" sz="2800" dirty="0"/>
              <a:t>Apprehension or anxiety</a:t>
            </a:r>
          </a:p>
          <a:p>
            <a:r>
              <a:rPr lang="en-US" sz="2800" dirty="0"/>
              <a:t>Anger</a:t>
            </a:r>
          </a:p>
          <a:p>
            <a:r>
              <a:rPr lang="en-US" sz="2800" dirty="0"/>
              <a:t>Frequent throat clearing or stuttering</a:t>
            </a:r>
          </a:p>
          <a:p>
            <a:r>
              <a:rPr lang="en-US" sz="2800" dirty="0"/>
              <a:t>Eyelid twitching or repetitive blinking</a:t>
            </a:r>
          </a:p>
          <a:p>
            <a:r>
              <a:rPr lang="en-US" sz="2800" dirty="0"/>
              <a:t>Learning </a:t>
            </a:r>
            <a:r>
              <a:rPr lang="en-US" sz="2800" dirty="0" smtClean="0"/>
              <a:t>disability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325624"/>
            <a:ext cx="457200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Medicinal Prescription Treatments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700528"/>
            <a:ext cx="4572000" cy="26761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Fluphenazine</a:t>
            </a:r>
            <a:endParaRPr lang="en-US" sz="2800" dirty="0"/>
          </a:p>
          <a:p>
            <a:r>
              <a:rPr lang="en-US" sz="2800" dirty="0" err="1"/>
              <a:t>Ziprasidone</a:t>
            </a:r>
            <a:r>
              <a:rPr lang="en-US" sz="2800" dirty="0"/>
              <a:t> (Geodon)</a:t>
            </a:r>
          </a:p>
          <a:p>
            <a:r>
              <a:rPr lang="en-US" sz="2800" dirty="0" err="1"/>
              <a:t>Pimozide</a:t>
            </a:r>
            <a:endParaRPr lang="en-US" sz="2800" dirty="0"/>
          </a:p>
          <a:p>
            <a:r>
              <a:rPr lang="en-US" sz="2800" dirty="0" err="1"/>
              <a:t>Perphenazine</a:t>
            </a:r>
            <a:endParaRPr lang="en-US" sz="2800" dirty="0"/>
          </a:p>
          <a:p>
            <a:r>
              <a:rPr lang="en-US" sz="2800" dirty="0"/>
              <a:t>Haloperidol</a:t>
            </a:r>
          </a:p>
          <a:p>
            <a:r>
              <a:rPr lang="en-US" sz="2800" dirty="0" err="1"/>
              <a:t>Aripiprazole</a:t>
            </a:r>
            <a:r>
              <a:rPr lang="en-US" sz="2800" dirty="0"/>
              <a:t> (</a:t>
            </a:r>
            <a:r>
              <a:rPr lang="en-US" sz="2800" dirty="0" err="1"/>
              <a:t>Abilify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Risperidone</a:t>
            </a:r>
            <a:r>
              <a:rPr lang="en-US" sz="2800" dirty="0"/>
              <a:t> (Risperdal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4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Help with Tourette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Neurologist</a:t>
            </a:r>
            <a:r>
              <a:rPr lang="en-US" sz="2800" dirty="0"/>
              <a:t>: Treats nervous system </a:t>
            </a:r>
            <a:r>
              <a:rPr lang="en-US" sz="2800" dirty="0" smtClean="0"/>
              <a:t>disorders</a:t>
            </a:r>
            <a:endParaRPr lang="en-US" sz="2800" dirty="0"/>
          </a:p>
          <a:p>
            <a:r>
              <a:rPr lang="en-US" sz="2800" dirty="0" smtClean="0"/>
              <a:t>Psychiatrist</a:t>
            </a:r>
            <a:r>
              <a:rPr lang="en-US" sz="2800" dirty="0"/>
              <a:t>: Treats mental </a:t>
            </a:r>
            <a:r>
              <a:rPr lang="en-US" sz="2800" dirty="0" smtClean="0"/>
              <a:t>disorders</a:t>
            </a:r>
            <a:endParaRPr lang="en-US" sz="2800" dirty="0"/>
          </a:p>
          <a:p>
            <a:r>
              <a:rPr lang="en-US" sz="2800" dirty="0" smtClean="0"/>
              <a:t>Pediatrician</a:t>
            </a:r>
            <a:r>
              <a:rPr lang="en-US" sz="2800" dirty="0"/>
              <a:t>: Provides medical care for infants, children, and </a:t>
            </a:r>
            <a:r>
              <a:rPr lang="en-US" sz="2800" dirty="0" smtClean="0"/>
              <a:t>teenagers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516022"/>
            <a:ext cx="4572000" cy="30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1091</Words>
  <Application>Microsoft Office PowerPoint</Application>
  <PresentationFormat>Widescreen</PresentationFormat>
  <Paragraphs>127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Franklin Gothic Medium</vt:lpstr>
      <vt:lpstr>Blue Tan Gradient 16x9</vt:lpstr>
      <vt:lpstr>Tourette Syndrome</vt:lpstr>
      <vt:lpstr>Introduction to Tourette Syndrome</vt:lpstr>
      <vt:lpstr>Introduction to Tourette Syndrome</vt:lpstr>
      <vt:lpstr>What is Tourette Syndrome?</vt:lpstr>
      <vt:lpstr>Behavioral Symptoms</vt:lpstr>
      <vt:lpstr>Muscular Symptoms</vt:lpstr>
      <vt:lpstr>Mood and Other Symptoms</vt:lpstr>
      <vt:lpstr>Medicinal Prescription Treatments</vt:lpstr>
      <vt:lpstr>Receiving Help with Tourette Syndrome</vt:lpstr>
      <vt:lpstr>Living with Tourette Syndrome</vt:lpstr>
      <vt:lpstr>A Particular Brand of Comedy</vt:lpstr>
      <vt:lpstr>A Particular Brand of Comedy</vt:lpstr>
      <vt:lpstr>The Early Years</vt:lpstr>
      <vt:lpstr>High School</vt:lpstr>
      <vt:lpstr>Professional Life</vt:lpstr>
      <vt:lpstr>Professional Life</vt:lpstr>
      <vt:lpstr>An Inspiration </vt:lpstr>
      <vt:lpstr>An Inspiration </vt:lpstr>
      <vt:lpstr>What Did We Learn?</vt:lpstr>
      <vt:lpstr>About People with Disabilities</vt:lpstr>
      <vt:lpstr>About People with Disabilities</vt:lpstr>
      <vt:lpstr>About the Group Process</vt:lpstr>
      <vt:lpstr>About the Group Process</vt:lpstr>
      <vt:lpstr>This Group’s Decision-Making</vt:lpstr>
      <vt:lpstr>Conclusion</vt:lpstr>
      <vt:lpstr>Conclusion</vt:lpstr>
      <vt:lpstr>Conclusion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2015-02-18T02:06:57Z</dcterms:created>
  <dcterms:modified xsi:type="dcterms:W3CDTF">2015-03-02T03:46:13Z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